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8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117520-2968-44EF-8338-B9FC61683F8B}" type="datetimeFigureOut">
              <a:rPr lang="en-US" smtClean="0"/>
              <a:pPr/>
              <a:t>4/15/2011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17520-2968-44EF-8338-B9FC61683F8B}" type="datetimeFigureOut">
              <a:rPr lang="en-US" smtClean="0"/>
              <a:pPr/>
              <a:t>4/15/2011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17520-2968-44EF-8338-B9FC61683F8B}" type="datetimeFigureOut">
              <a:rPr lang="en-US" smtClean="0"/>
              <a:pPr/>
              <a:t>4/15/2011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117520-2968-44EF-8338-B9FC61683F8B}" type="datetimeFigureOut">
              <a:rPr lang="en-US" smtClean="0"/>
              <a:pPr/>
              <a:t>4/15/2011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117520-2968-44EF-8338-B9FC61683F8B}" type="datetimeFigureOut">
              <a:rPr lang="en-US" smtClean="0"/>
              <a:pPr/>
              <a:t>4/15/2011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117520-2968-44EF-8338-B9FC61683F8B}" type="datetimeFigureOut">
              <a:rPr lang="en-US" smtClean="0"/>
              <a:pPr/>
              <a:t>4/15/2011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117520-2968-44EF-8338-B9FC61683F8B}" type="datetimeFigureOut">
              <a:rPr lang="en-US" smtClean="0"/>
              <a:pPr/>
              <a:t>4/15/2011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117520-2968-44EF-8338-B9FC61683F8B}" type="datetimeFigureOut">
              <a:rPr lang="en-US" smtClean="0"/>
              <a:pPr/>
              <a:t>4/15/2011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117520-2968-44EF-8338-B9FC61683F8B}" type="datetimeFigureOut">
              <a:rPr lang="en-US" smtClean="0"/>
              <a:pPr/>
              <a:t>4/15/2011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117520-2968-44EF-8338-B9FC61683F8B}" type="datetimeFigureOut">
              <a:rPr lang="en-US" smtClean="0"/>
              <a:pPr/>
              <a:t>4/15/2011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117520-2968-44EF-8338-B9FC61683F8B}" type="datetimeFigureOut">
              <a:rPr lang="en-US" smtClean="0"/>
              <a:pPr/>
              <a:t>4/15/2011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48D85C-DF81-4B9D-AD6B-CAD09E40474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117520-2968-44EF-8338-B9FC61683F8B}" type="datetimeFigureOut">
              <a:rPr lang="en-US" smtClean="0"/>
              <a:pPr/>
              <a:t>4/15/2011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48D85C-DF81-4B9D-AD6B-CAD09E40474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physicsclassroom.com/class/newtlaws/u2l1d.cf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uble Wave 4"/>
          <p:cNvSpPr/>
          <p:nvPr/>
        </p:nvSpPr>
        <p:spPr>
          <a:xfrm>
            <a:off x="304800" y="152400"/>
            <a:ext cx="8229600" cy="1295400"/>
          </a:xfrm>
          <a:prstGeom prst="doubleWave">
            <a:avLst>
              <a:gd name="adj1" fmla="val 6250"/>
              <a:gd name="adj2" fmla="val 3270"/>
            </a:avLst>
          </a:prstGeom>
          <a:solidFill>
            <a:schemeClr val="bg1"/>
          </a:solidFill>
          <a:ln>
            <a:solidFill>
              <a:schemeClr val="accent5">
                <a:lumMod val="75000"/>
              </a:schemeClr>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28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rPr>
              <a:t>Newton’s First Law </a:t>
            </a:r>
            <a:endParaRPr lang="en-US" sz="28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endParaRPr>
          </a:p>
        </p:txBody>
      </p:sp>
      <p:pic>
        <p:nvPicPr>
          <p:cNvPr id="6" name="Picture 5" descr="ally picture 605.jpg"/>
          <p:cNvPicPr>
            <a:picLocks noChangeAspect="1"/>
          </p:cNvPicPr>
          <p:nvPr/>
        </p:nvPicPr>
        <p:blipFill>
          <a:blip r:embed="rId2" cstate="print"/>
          <a:stretch>
            <a:fillRect/>
          </a:stretch>
        </p:blipFill>
        <p:spPr>
          <a:xfrm>
            <a:off x="5029200" y="3352800"/>
            <a:ext cx="3352800" cy="3124200"/>
          </a:xfrm>
          <a:prstGeom prst="rect">
            <a:avLst/>
          </a:prstGeom>
          <a:solidFill>
            <a:srgbClr val="FFFFFF">
              <a:shade val="85000"/>
            </a:srgbClr>
          </a:solidFill>
          <a:ln w="190500" cap="rnd">
            <a:solidFill>
              <a:schemeClr val="accent5">
                <a:lumMod val="75000"/>
              </a:schemeClr>
            </a:solidFill>
          </a:ln>
          <a:effectLst>
            <a:glow rad="228600">
              <a:schemeClr val="accent4">
                <a:satMod val="175000"/>
                <a:alpha val="40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descr="ally picture 604.jpg"/>
          <p:cNvPicPr>
            <a:picLocks noChangeAspect="1"/>
          </p:cNvPicPr>
          <p:nvPr/>
        </p:nvPicPr>
        <p:blipFill>
          <a:blip r:embed="rId3" cstate="print"/>
          <a:stretch>
            <a:fillRect/>
          </a:stretch>
        </p:blipFill>
        <p:spPr>
          <a:xfrm>
            <a:off x="228600" y="3429000"/>
            <a:ext cx="4038600" cy="3124200"/>
          </a:xfrm>
          <a:prstGeom prst="rect">
            <a:avLst/>
          </a:prstGeom>
          <a:ln w="190500" cap="sq">
            <a:solidFill>
              <a:schemeClr val="accent5">
                <a:lumMod val="75000"/>
              </a:schemeClr>
            </a:solidFill>
            <a:prstDash val="solid"/>
            <a:miter lim="800000"/>
          </a:ln>
          <a:effectLst>
            <a:glow rad="228600">
              <a:schemeClr val="accent4">
                <a:satMod val="175000"/>
                <a:alpha val="40000"/>
              </a:schemeClr>
            </a:glow>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Right Arrow 7"/>
          <p:cNvSpPr/>
          <p:nvPr/>
        </p:nvSpPr>
        <p:spPr>
          <a:xfrm>
            <a:off x="3581400" y="4343400"/>
            <a:ext cx="1828800" cy="533400"/>
          </a:xfrm>
          <a:prstGeom prst="rightArrow">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28600" y="1524000"/>
            <a:ext cx="8686800" cy="1524000"/>
          </a:xfrm>
          <a:prstGeom prst="rect">
            <a:avLst/>
          </a:prstGeom>
          <a:solidFill>
            <a:schemeClr val="bg1"/>
          </a:solidFill>
          <a:ln w="28575">
            <a:solidFill>
              <a:schemeClr val="accent5">
                <a:lumMod val="75000"/>
              </a:schemeClr>
            </a:solidFill>
            <a:prstDash val="sysDash"/>
          </a:ln>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accent1">
                    <a:lumMod val="75000"/>
                  </a:schemeClr>
                </a:solidFill>
              </a:rPr>
              <a:t>Newton's first law of motion is often stated as</a:t>
            </a:r>
          </a:p>
          <a:p>
            <a:r>
              <a:rPr lang="en-US" sz="1400" dirty="0">
                <a:solidFill>
                  <a:schemeClr val="accent1">
                    <a:lumMod val="75000"/>
                  </a:schemeClr>
                </a:solidFill>
              </a:rPr>
              <a:t>An object at rest stays at rest and an object in motion stays in motion with the same speed and in the same direction </a:t>
            </a:r>
            <a:r>
              <a:rPr lang="en-US" sz="1400" dirty="0">
                <a:solidFill>
                  <a:schemeClr val="accent1">
                    <a:lumMod val="75000"/>
                  </a:schemeClr>
                </a:solidFill>
                <a:hlinkClick r:id="rId4"/>
              </a:rPr>
              <a:t>unless acted upon by an unbalanced force</a:t>
            </a:r>
            <a:r>
              <a:rPr lang="en-US" sz="1400" dirty="0">
                <a:solidFill>
                  <a:schemeClr val="accent1">
                    <a:lumMod val="75000"/>
                  </a:schemeClr>
                </a:solidFill>
              </a:rPr>
              <a:t>.</a:t>
            </a:r>
          </a:p>
          <a:p>
            <a:r>
              <a:rPr lang="en-US" sz="1400" dirty="0">
                <a:solidFill>
                  <a:schemeClr val="accent1">
                    <a:lumMod val="75000"/>
                  </a:schemeClr>
                </a:solidFill>
              </a:rPr>
              <a:t>This picture is an example of Newton’s first law because the car was in motion and when I applied the brakes the force of the road on the locked wheels provided an unbalanced force, this changed the cars state of motion. Unfortunately though there is no unbalanced force acting upon the girl in the car her body continued to move forward because there was no unbalanced force to change her state of motion.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p:cNvSpPr/>
          <p:nvPr/>
        </p:nvSpPr>
        <p:spPr>
          <a:xfrm>
            <a:off x="228600" y="914400"/>
            <a:ext cx="3733800" cy="1752600"/>
          </a:xfrm>
          <a:prstGeom prst="cube">
            <a:avLst/>
          </a:prstGeom>
          <a:solidFill>
            <a:schemeClr val="bg1"/>
          </a:solidFill>
          <a:ln w="57150">
            <a:solidFill>
              <a:schemeClr val="accent5">
                <a:lumMod val="75000"/>
              </a:schemeClr>
            </a:solidFill>
          </a:ln>
          <a:effectLst>
            <a:glow rad="228600">
              <a:schemeClr val="accent4">
                <a:satMod val="175000"/>
                <a:alpha val="40000"/>
              </a:schemeClr>
            </a:glow>
          </a:effectLst>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5">
                      <a:satMod val="175000"/>
                      <a:alpha val="40000"/>
                    </a:schemeClr>
                  </a:glow>
                  <a:outerShdw blurRad="88000" dist="50800" dir="5040000" algn="tl">
                    <a:schemeClr val="accent4">
                      <a:tint val="80000"/>
                      <a:satMod val="250000"/>
                      <a:alpha val="45000"/>
                    </a:schemeClr>
                  </a:outerShdw>
                </a:effectLst>
              </a:rPr>
              <a:t>Newton’s Second Law</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5">
                    <a:satMod val="175000"/>
                    <a:alpha val="40000"/>
                  </a:schemeClr>
                </a:glow>
                <a:outerShdw blurRad="88000" dist="50800" dir="5040000" algn="tl">
                  <a:schemeClr val="accent4">
                    <a:tint val="80000"/>
                    <a:satMod val="250000"/>
                    <a:alpha val="45000"/>
                  </a:schemeClr>
                </a:outerShdw>
              </a:effectLst>
            </a:endParaRPr>
          </a:p>
        </p:txBody>
      </p:sp>
      <p:pic>
        <p:nvPicPr>
          <p:cNvPr id="5" name="Picture 4" descr="ally picture 731.jpg"/>
          <p:cNvPicPr>
            <a:picLocks noChangeAspect="1"/>
          </p:cNvPicPr>
          <p:nvPr/>
        </p:nvPicPr>
        <p:blipFill>
          <a:blip r:embed="rId2" cstate="print"/>
          <a:stretch>
            <a:fillRect/>
          </a:stretch>
        </p:blipFill>
        <p:spPr>
          <a:xfrm>
            <a:off x="304800" y="3048000"/>
            <a:ext cx="2286000" cy="3429000"/>
          </a:xfrm>
          <a:prstGeom prst="rect">
            <a:avLst/>
          </a:prstGeom>
          <a:ln w="190500" cap="sq">
            <a:solidFill>
              <a:schemeClr val="accent5">
                <a:lumMod val="75000"/>
              </a:schemeClr>
            </a:solidFill>
            <a:prstDash val="solid"/>
            <a:miter lim="800000"/>
          </a:ln>
          <a:effectLst>
            <a:glow rad="228600">
              <a:schemeClr val="accent4">
                <a:satMod val="175000"/>
                <a:alpha val="40000"/>
              </a:schemeClr>
            </a:glow>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descr="ally picture 732.jpg"/>
          <p:cNvPicPr>
            <a:picLocks noChangeAspect="1"/>
          </p:cNvPicPr>
          <p:nvPr/>
        </p:nvPicPr>
        <p:blipFill>
          <a:blip r:embed="rId3" cstate="print"/>
          <a:stretch>
            <a:fillRect/>
          </a:stretch>
        </p:blipFill>
        <p:spPr>
          <a:xfrm>
            <a:off x="2819400" y="3048000"/>
            <a:ext cx="2362200" cy="3429000"/>
          </a:xfrm>
          <a:prstGeom prst="rect">
            <a:avLst/>
          </a:prstGeom>
          <a:ln w="190500" cap="sq">
            <a:solidFill>
              <a:schemeClr val="accent5">
                <a:lumMod val="75000"/>
              </a:schemeClr>
            </a:solidFill>
            <a:prstDash val="solid"/>
            <a:miter lim="800000"/>
          </a:ln>
          <a:effectLst>
            <a:glow rad="228600">
              <a:schemeClr val="accent4">
                <a:satMod val="175000"/>
                <a:alpha val="40000"/>
              </a:schemeClr>
            </a:glow>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descr="ally picture 733.jpg"/>
          <p:cNvPicPr>
            <a:picLocks noChangeAspect="1"/>
          </p:cNvPicPr>
          <p:nvPr/>
        </p:nvPicPr>
        <p:blipFill>
          <a:blip r:embed="rId4" cstate="print"/>
          <a:stretch>
            <a:fillRect/>
          </a:stretch>
        </p:blipFill>
        <p:spPr>
          <a:xfrm>
            <a:off x="5410200" y="3048000"/>
            <a:ext cx="2209800" cy="3429000"/>
          </a:xfrm>
          <a:prstGeom prst="rect">
            <a:avLst/>
          </a:prstGeom>
          <a:ln w="190500" cap="sq">
            <a:solidFill>
              <a:schemeClr val="accent5">
                <a:lumMod val="75000"/>
              </a:schemeClr>
            </a:solidFill>
            <a:prstDash val="solid"/>
            <a:miter lim="800000"/>
          </a:ln>
          <a:effectLst>
            <a:glow rad="228600">
              <a:schemeClr val="accent4">
                <a:satMod val="175000"/>
                <a:alpha val="40000"/>
              </a:schemeClr>
            </a:glow>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Pentagon 8"/>
          <p:cNvSpPr/>
          <p:nvPr/>
        </p:nvSpPr>
        <p:spPr>
          <a:xfrm>
            <a:off x="3962400" y="152400"/>
            <a:ext cx="5029200" cy="2667000"/>
          </a:xfrm>
          <a:prstGeom prst="homePlate">
            <a:avLst>
              <a:gd name="adj" fmla="val 6326"/>
            </a:avLst>
          </a:prstGeom>
          <a:solidFill>
            <a:schemeClr val="bg1"/>
          </a:solidFill>
          <a:ln w="12700">
            <a:solidFill>
              <a:schemeClr val="accent5">
                <a:lumMod val="75000"/>
              </a:schemeClr>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kumimoji="0" lang="en-US" sz="800" b="0" i="0" u="none" strike="noStrike" cap="none" normalizeH="0" baseline="0" dirty="0" smtClean="0">
                <a:ln>
                  <a:noFill/>
                </a:ln>
                <a:solidFill>
                  <a:schemeClr val="tx1"/>
                </a:solidFill>
                <a:effectLst/>
                <a:latin typeface="Arial" pitchFamily="34" charset="0"/>
                <a:ea typeface="Times New Roman" pitchFamily="18" charset="0"/>
              </a:rPr>
              <a:t> </a:t>
            </a:r>
            <a:r>
              <a:rPr kumimoji="0" lang="en-US" sz="1400" b="0" i="0" u="none" strike="noStrike" cap="none" normalizeH="0" baseline="0" dirty="0" smtClean="0">
                <a:ln>
                  <a:noFill/>
                </a:ln>
                <a:solidFill>
                  <a:schemeClr val="accent1">
                    <a:lumMod val="75000"/>
                  </a:schemeClr>
                </a:solidFill>
                <a:effectLst/>
                <a:latin typeface="Arial" pitchFamily="34" charset="0"/>
                <a:ea typeface="Times New Roman" pitchFamily="18" charset="0"/>
              </a:rPr>
              <a:t>Newton's second law of motion can be formally stated as follows:</a:t>
            </a:r>
          </a:p>
          <a:p>
            <a:pPr lvl="0" eaLnBrk="0" fontAlgn="base" hangingPunct="0">
              <a:spcBef>
                <a:spcPct val="0"/>
              </a:spcBef>
              <a:spcAft>
                <a:spcPct val="0"/>
              </a:spcAft>
            </a:pPr>
            <a:r>
              <a:rPr kumimoji="0" lang="en-US" sz="1400" b="0"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The acceleration of an object as produced by a net force is directly proportional to the magnitude of the net force, in the same direction as the net force, and inversely proportional to the mass of the object.</a:t>
            </a:r>
            <a:endParaRPr kumimoji="0" lang="en-US" sz="1400" b="0" i="0" u="none" strike="noStrike" cap="none" normalizeH="0" baseline="0" dirty="0" smtClean="0">
              <a:ln>
                <a:noFill/>
              </a:ln>
              <a:solidFill>
                <a:schemeClr val="accent1">
                  <a:lumMod val="75000"/>
                </a:schemeClr>
              </a:solidFill>
              <a:effectLst/>
              <a:latin typeface="Arial" pitchFamily="34" charset="0"/>
              <a:ea typeface="Times New Roman" pitchFamily="18" charset="0"/>
            </a:endParaRPr>
          </a:p>
          <a:p>
            <a:pPr lvl="0" eaLnBrk="0" fontAlgn="base" hangingPunct="0">
              <a:spcBef>
                <a:spcPct val="0"/>
              </a:spcBef>
              <a:spcAft>
                <a:spcPct val="0"/>
              </a:spcAft>
            </a:pPr>
            <a:r>
              <a:rPr kumimoji="0" lang="en-US" sz="1400" b="0"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This verbal statement can be expressed in equation form as follows:</a:t>
            </a:r>
            <a:endParaRPr kumimoji="0" lang="en-US" sz="1400" b="0" i="0" u="none" strike="noStrike" cap="none" normalizeH="0" baseline="0" dirty="0" smtClean="0">
              <a:ln>
                <a:noFill/>
              </a:ln>
              <a:solidFill>
                <a:schemeClr val="accent1">
                  <a:lumMod val="75000"/>
                </a:schemeClr>
              </a:solidFill>
              <a:effectLst/>
              <a:latin typeface="Arial" pitchFamily="34" charset="0"/>
              <a:ea typeface="Times New Roman" pitchFamily="18" charset="0"/>
            </a:endParaRPr>
          </a:p>
          <a:p>
            <a:pPr lvl="0" eaLnBrk="0" fontAlgn="base" hangingPunct="0">
              <a:spcBef>
                <a:spcPct val="0"/>
              </a:spcBef>
              <a:spcAft>
                <a:spcPct val="0"/>
              </a:spcAft>
            </a:pPr>
            <a:r>
              <a:rPr kumimoji="0" lang="en-US" sz="1400"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a = </a:t>
            </a:r>
            <a:r>
              <a:rPr kumimoji="0" lang="en-US" sz="1400" b="1" i="0" u="none" strike="noStrike" cap="none" normalizeH="0" baseline="0" dirty="0" err="1" smtClean="0">
                <a:ln>
                  <a:noFill/>
                </a:ln>
                <a:solidFill>
                  <a:schemeClr val="accent1">
                    <a:lumMod val="75000"/>
                  </a:schemeClr>
                </a:solidFill>
                <a:effectLst/>
                <a:latin typeface="Calibri" pitchFamily="34" charset="0"/>
                <a:ea typeface="Times New Roman" pitchFamily="18" charset="0"/>
                <a:cs typeface="Times New Roman" pitchFamily="18" charset="0"/>
              </a:rPr>
              <a:t>F</a:t>
            </a:r>
            <a:r>
              <a:rPr kumimoji="0" lang="en-US" sz="1400" b="1" i="0" u="none" strike="noStrike" cap="none" normalizeH="0" baseline="-30000" dirty="0" err="1" smtClean="0">
                <a:ln>
                  <a:noFill/>
                </a:ln>
                <a:solidFill>
                  <a:schemeClr val="accent1">
                    <a:lumMod val="75000"/>
                  </a:schemeClr>
                </a:solidFill>
                <a:effectLst/>
                <a:latin typeface="Calibri" pitchFamily="34" charset="0"/>
                <a:ea typeface="Times New Roman" pitchFamily="18" charset="0"/>
                <a:cs typeface="Times New Roman" pitchFamily="18" charset="0"/>
              </a:rPr>
              <a:t>net</a:t>
            </a:r>
            <a:r>
              <a:rPr kumimoji="0" lang="en-US" sz="1400" b="1" i="0" u="none" strike="noStrike" cap="none" normalizeH="0" baseline="0" dirty="0" smtClean="0">
                <a:ln>
                  <a:noFill/>
                </a:ln>
                <a:solidFill>
                  <a:schemeClr val="accent1">
                    <a:lumMod val="75000"/>
                  </a:schemeClr>
                </a:solidFill>
                <a:effectLst/>
                <a:latin typeface="Calibri" pitchFamily="34" charset="0"/>
                <a:ea typeface="Times New Roman" pitchFamily="18" charset="0"/>
                <a:cs typeface="Times New Roman" pitchFamily="18" charset="0"/>
              </a:rPr>
              <a:t> / m</a:t>
            </a:r>
            <a:endParaRPr kumimoji="0" lang="en-US" sz="1400" b="0" i="0" u="none" strike="noStrike" cap="none" normalizeH="0" baseline="0" dirty="0" smtClean="0">
              <a:ln>
                <a:noFill/>
              </a:ln>
              <a:solidFill>
                <a:schemeClr val="accent1">
                  <a:lumMod val="75000"/>
                </a:schemeClr>
              </a:solidFill>
              <a:effectLst/>
              <a:latin typeface="Arial" pitchFamily="34" charset="0"/>
              <a:ea typeface="Times New Roman" pitchFamily="18" charset="0"/>
            </a:endParaRPr>
          </a:p>
          <a:p>
            <a:pPr lvl="0" eaLnBrk="0" fontAlgn="base" hangingPunct="0">
              <a:spcBef>
                <a:spcPct val="0"/>
              </a:spcBef>
              <a:spcAft>
                <a:spcPct val="0"/>
              </a:spcAft>
            </a:pPr>
            <a:r>
              <a:rPr kumimoji="0" lang="en-US" sz="1400" b="1"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This picture represents Newton</a:t>
            </a:r>
            <a:r>
              <a:rPr lang="en-US" sz="1400" b="1" dirty="0">
                <a:solidFill>
                  <a:schemeClr val="accent1">
                    <a:lumMod val="75000"/>
                  </a:schemeClr>
                </a:solidFill>
                <a:ea typeface="Times New Roman" pitchFamily="18" charset="0"/>
                <a:cs typeface="Times New Roman" pitchFamily="18" charset="0"/>
              </a:rPr>
              <a:t>’</a:t>
            </a:r>
            <a:r>
              <a:rPr kumimoji="0" lang="en-US" sz="1400" b="1"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s second law because my sister</a:t>
            </a:r>
            <a:r>
              <a:rPr lang="en-US" sz="1400" b="1" dirty="0">
                <a:solidFill>
                  <a:schemeClr val="accent1">
                    <a:lumMod val="75000"/>
                  </a:schemeClr>
                </a:solidFill>
                <a:ea typeface="Times New Roman" pitchFamily="18" charset="0"/>
                <a:cs typeface="Times New Roman" pitchFamily="18" charset="0"/>
              </a:rPr>
              <a:t>’</a:t>
            </a:r>
            <a:r>
              <a:rPr kumimoji="0" lang="en-US" sz="1400" b="1" i="0" u="none" strike="noStrike" cap="none" normalizeH="0" baseline="0" dirty="0" smtClean="0">
                <a:ln>
                  <a:noFill/>
                </a:ln>
                <a:solidFill>
                  <a:schemeClr val="accent1">
                    <a:lumMod val="75000"/>
                  </a:schemeClr>
                </a:solidFill>
                <a:effectLst/>
                <a:latin typeface="Times New Roman" pitchFamily="18" charset="0"/>
                <a:ea typeface="Times New Roman" pitchFamily="18" charset="0"/>
                <a:cs typeface="Times New Roman" pitchFamily="18" charset="0"/>
              </a:rPr>
              <a:t>s acceleration dependent upon   the net force that was directed on her as I pushed her and her mass. </a:t>
            </a:r>
            <a:endParaRPr kumimoji="0" lang="en-US" sz="1400" b="0" i="0" u="none" strike="noStrike" cap="none" normalizeH="0" baseline="0" dirty="0" smtClean="0">
              <a:ln>
                <a:noFill/>
              </a:ln>
              <a:solidFill>
                <a:schemeClr val="accent1">
                  <a:lumMod val="75000"/>
                </a:schemeClr>
              </a:solidFill>
              <a:effectLst/>
              <a:latin typeface="Arial" pitchFamily="34" charset="0"/>
            </a:endParaRPr>
          </a:p>
        </p:txBody>
      </p:sp>
      <p:sp>
        <p:nvSpPr>
          <p:cNvPr id="2049" name="Rectangle 1"/>
          <p:cNvSpPr>
            <a:spLocks noChangeArrowheads="1"/>
          </p:cNvSpPr>
          <p:nvPr/>
        </p:nvSpPr>
        <p:spPr bwMode="auto">
          <a:xfrm>
            <a:off x="0" y="0"/>
            <a:ext cx="219932"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381000" y="762000"/>
            <a:ext cx="4038600" cy="1295400"/>
          </a:xfrm>
          <a:prstGeom prst="rightArrow">
            <a:avLst/>
          </a:prstGeom>
          <a:solidFill>
            <a:schemeClr val="bg1"/>
          </a:solidFill>
          <a:ln w="57150">
            <a:solidFill>
              <a:schemeClr val="accent5">
                <a:lumMod val="75000"/>
              </a:schemeClr>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latin typeface="Times New Roman" pitchFamily="18" charset="0"/>
                <a:cs typeface="Times New Roman" pitchFamily="18" charset="0"/>
              </a:rPr>
              <a:t>Newton’s  Third </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latin typeface="Times New Roman" pitchFamily="18" charset="0"/>
              <a:cs typeface="Times New Roman" pitchFamily="18" charset="0"/>
            </a:endParaRPr>
          </a:p>
        </p:txBody>
      </p:sp>
      <p:sp>
        <p:nvSpPr>
          <p:cNvPr id="5" name="Left Arrow 4"/>
          <p:cNvSpPr/>
          <p:nvPr/>
        </p:nvSpPr>
        <p:spPr>
          <a:xfrm>
            <a:off x="4495800" y="762000"/>
            <a:ext cx="4419600" cy="1295400"/>
          </a:xfrm>
          <a:prstGeom prst="leftArrow">
            <a:avLst/>
          </a:prstGeom>
          <a:solidFill>
            <a:schemeClr val="bg1"/>
          </a:solidFill>
          <a:ln w="57150">
            <a:solidFill>
              <a:schemeClr val="accent5">
                <a:lumMod val="75000"/>
              </a:schemeClr>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latin typeface="Times New Roman" pitchFamily="18" charset="0"/>
                <a:cs typeface="Times New Roman" pitchFamily="18" charset="0"/>
              </a:rPr>
              <a:t>Law</a:t>
            </a:r>
            <a:endParaRPr 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1">
                    <a:satMod val="175000"/>
                    <a:alpha val="40000"/>
                  </a:schemeClr>
                </a:glow>
                <a:outerShdw blurRad="88000" dist="50800" dir="5040000" algn="tl">
                  <a:schemeClr val="accent4">
                    <a:tint val="80000"/>
                    <a:satMod val="250000"/>
                    <a:alpha val="45000"/>
                  </a:schemeClr>
                </a:outerShdw>
                <a:reflection blurRad="6350" stA="55000" endA="50" endPos="85000" dist="60007" dir="5400000" sy="-100000" algn="bl" rotWithShape="0"/>
              </a:effectLst>
              <a:latin typeface="Times New Roman" pitchFamily="18" charset="0"/>
              <a:cs typeface="Times New Roman" pitchFamily="18" charset="0"/>
            </a:endParaRPr>
          </a:p>
        </p:txBody>
      </p:sp>
      <p:pic>
        <p:nvPicPr>
          <p:cNvPr id="7" name="Picture 6" descr="ally picture 068.jpg"/>
          <p:cNvPicPr>
            <a:picLocks noChangeAspect="1"/>
          </p:cNvPicPr>
          <p:nvPr/>
        </p:nvPicPr>
        <p:blipFill>
          <a:blip r:embed="rId2" cstate="print"/>
          <a:stretch>
            <a:fillRect/>
          </a:stretch>
        </p:blipFill>
        <p:spPr>
          <a:xfrm>
            <a:off x="3886200" y="2743200"/>
            <a:ext cx="4775200" cy="3581400"/>
          </a:xfrm>
          <a:prstGeom prst="rect">
            <a:avLst/>
          </a:prstGeom>
          <a:solidFill>
            <a:srgbClr val="FFFFFF">
              <a:shade val="85000"/>
            </a:srgbClr>
          </a:solidFill>
          <a:ln w="190500" cap="rnd">
            <a:solidFill>
              <a:schemeClr val="accent5">
                <a:lumMod val="75000"/>
              </a:schemeClr>
            </a:solidFill>
          </a:ln>
          <a:effectLst>
            <a:glow rad="228600">
              <a:schemeClr val="accent4">
                <a:satMod val="175000"/>
                <a:alpha val="40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Oval 7"/>
          <p:cNvSpPr/>
          <p:nvPr/>
        </p:nvSpPr>
        <p:spPr>
          <a:xfrm>
            <a:off x="381000" y="2057400"/>
            <a:ext cx="3124200" cy="3886200"/>
          </a:xfrm>
          <a:prstGeom prst="ellipse">
            <a:avLst/>
          </a:prstGeom>
          <a:solidFill>
            <a:schemeClr val="bg1"/>
          </a:solidFill>
          <a:ln w="76200">
            <a:solidFill>
              <a:schemeClr val="accent5">
                <a:lumMod val="75000"/>
              </a:schemeClr>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kumimoji="0" lang="en-US" sz="1600" b="0" i="0" u="none" strike="noStrike" cap="none" normalizeH="0" baseline="0" dirty="0" smtClean="0">
                <a:ln>
                  <a:noFill/>
                </a:ln>
                <a:solidFill>
                  <a:schemeClr val="accent1">
                    <a:lumMod val="75000"/>
                  </a:schemeClr>
                </a:solidFill>
                <a:effectLst/>
                <a:latin typeface="Times New Roman" pitchFamily="18" charset="0"/>
                <a:ea typeface="Calibri" pitchFamily="34" charset="0"/>
                <a:cs typeface="Times New Roman" pitchFamily="18" charset="0"/>
              </a:rPr>
              <a:t>Newton</a:t>
            </a:r>
            <a:r>
              <a:rPr lang="en-US" sz="1600" dirty="0">
                <a:solidFill>
                  <a:schemeClr val="accent1">
                    <a:lumMod val="75000"/>
                  </a:schemeClr>
                </a:solidFill>
                <a:ea typeface="Calibri" pitchFamily="34" charset="0"/>
                <a:cs typeface="Times New Roman" pitchFamily="18" charset="0"/>
              </a:rPr>
              <a:t>’</a:t>
            </a:r>
            <a:r>
              <a:rPr kumimoji="0" lang="en-US" sz="1600" b="0" i="0" u="none" strike="noStrike" cap="none" normalizeH="0" baseline="0" dirty="0" smtClean="0">
                <a:ln>
                  <a:noFill/>
                </a:ln>
                <a:solidFill>
                  <a:schemeClr val="accent1">
                    <a:lumMod val="75000"/>
                  </a:schemeClr>
                </a:solidFill>
                <a:effectLst/>
                <a:latin typeface="Times New Roman" pitchFamily="18" charset="0"/>
                <a:ea typeface="Calibri" pitchFamily="34" charset="0"/>
                <a:cs typeface="Times New Roman" pitchFamily="18" charset="0"/>
              </a:rPr>
              <a:t>s third law is often stated as </a:t>
            </a:r>
            <a:endParaRPr kumimoji="0" lang="en-US" sz="1600" b="0" i="0" u="none" strike="noStrike" cap="none" normalizeH="0" baseline="0" dirty="0" smtClean="0">
              <a:ln>
                <a:noFill/>
              </a:ln>
              <a:solidFill>
                <a:schemeClr val="accent1">
                  <a:lumMod val="75000"/>
                </a:schemeClr>
              </a:solidFill>
              <a:effectLst/>
              <a:latin typeface="Arial" pitchFamily="34" charset="0"/>
            </a:endParaRPr>
          </a:p>
          <a:p>
            <a:pPr lvl="0" eaLnBrk="0" fontAlgn="base" hangingPunct="0">
              <a:spcBef>
                <a:spcPct val="0"/>
              </a:spcBef>
              <a:spcAft>
                <a:spcPct val="0"/>
              </a:spcAft>
            </a:pPr>
            <a:r>
              <a:rPr kumimoji="0" lang="en-US" sz="1600" b="0" i="0" u="none" strike="noStrike" cap="none" normalizeH="0" baseline="0" dirty="0" smtClean="0">
                <a:ln>
                  <a:noFill/>
                </a:ln>
                <a:solidFill>
                  <a:schemeClr val="accent1">
                    <a:lumMod val="75000"/>
                  </a:schemeClr>
                </a:solidFill>
                <a:effectLst/>
                <a:latin typeface="Calibri" pitchFamily="34" charset="0"/>
                <a:ea typeface="Calibri" pitchFamily="34" charset="0"/>
                <a:cs typeface="Times New Roman" pitchFamily="18" charset="0"/>
              </a:rPr>
              <a:t>For every action, there is an equal and opposite reaction.</a:t>
            </a:r>
            <a:endParaRPr kumimoji="0" lang="en-US" sz="1600" b="0" i="0" u="none" strike="noStrike" cap="none" normalizeH="0" baseline="0" dirty="0" smtClean="0">
              <a:ln>
                <a:noFill/>
              </a:ln>
              <a:solidFill>
                <a:schemeClr val="accent1">
                  <a:lumMod val="75000"/>
                </a:schemeClr>
              </a:solidFill>
              <a:effectLst/>
              <a:latin typeface="Arial" pitchFamily="34" charset="0"/>
            </a:endParaRPr>
          </a:p>
          <a:p>
            <a:pPr lvl="0" eaLnBrk="0" fontAlgn="base" hangingPunct="0">
              <a:spcBef>
                <a:spcPct val="0"/>
              </a:spcBef>
              <a:spcAft>
                <a:spcPct val="0"/>
              </a:spcAft>
            </a:pPr>
            <a:r>
              <a:rPr kumimoji="0" lang="en-US" sz="1600" b="0" i="0" u="none" strike="noStrike" cap="none" normalizeH="0" baseline="0" dirty="0" smtClean="0">
                <a:ln>
                  <a:noFill/>
                </a:ln>
                <a:solidFill>
                  <a:schemeClr val="accent1">
                    <a:lumMod val="75000"/>
                  </a:schemeClr>
                </a:solidFill>
                <a:effectLst/>
                <a:latin typeface="Calibri" pitchFamily="34" charset="0"/>
                <a:ea typeface="Calibri" pitchFamily="34" charset="0"/>
                <a:cs typeface="Times New Roman" pitchFamily="18" charset="0"/>
              </a:rPr>
              <a:t>As I am excreting force on the tack line it is exerting and equal force in the opposite direction which is allowing me to be able to be balanced. </a:t>
            </a:r>
            <a:endParaRPr kumimoji="0" lang="en-US" sz="1600" b="0" i="0" u="none" strike="noStrike" cap="none" normalizeH="0" baseline="0" dirty="0" smtClean="0">
              <a:ln>
                <a:noFill/>
              </a:ln>
              <a:solidFill>
                <a:schemeClr val="accent1">
                  <a:lumMod val="75000"/>
                </a:schemeClr>
              </a:solidFill>
              <a:effectLst/>
              <a:latin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F0060"/>
      </a:dk2>
      <a:lt2>
        <a:srgbClr val="31859B"/>
      </a:lt2>
      <a:accent1>
        <a:srgbClr val="4F81BD"/>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107</TotalTime>
  <Words>275</Words>
  <Application>Microsoft Office PowerPoint</Application>
  <PresentationFormat>On-screen Show (4:3)</PresentationFormat>
  <Paragraphs>16</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Slide 1</vt:lpstr>
      <vt:lpstr>Slide 2</vt:lpstr>
      <vt:lpstr>Slide 3</vt:lpstr>
    </vt:vector>
  </TitlesOfParts>
  <Company>Mega Apps Hybrid DVD 3</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DIANN</dc:creator>
  <cp:lastModifiedBy>GCS</cp:lastModifiedBy>
  <cp:revision>3</cp:revision>
  <dcterms:created xsi:type="dcterms:W3CDTF">2011-04-15T01:39:00Z</dcterms:created>
  <dcterms:modified xsi:type="dcterms:W3CDTF">2011-04-15T12:02:06Z</dcterms:modified>
</cp:coreProperties>
</file>